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537011888"/>
        <c:axId val="736659872"/>
        <c:axId val="0"/>
      </c:bar3DChart>
      <c:catAx>
        <c:axId val="537011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6659872"/>
        <c:crosses val="autoZero"/>
        <c:auto val="1"/>
        <c:lblAlgn val="ctr"/>
        <c:lblOffset val="100"/>
        <c:noMultiLvlLbl val="0"/>
      </c:catAx>
      <c:valAx>
        <c:axId val="7366598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011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dLblPos val="outEnd"/>
            <c:showLegendKey val="0"/>
            <c:showVal val="1"/>
            <c:showCatName val="1"/>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3/13/2017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8915400" y="0"/>
            <a:ext cx="18516600" cy="4331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3252" y="0"/>
            <a:ext cx="27418748" cy="4331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915400" cy="4337811"/>
          </a:xfrm>
          <a:prstGeom prst="rect">
            <a:avLst/>
          </a:prstGeom>
        </p:spPr>
      </p:pic>
    </p:spTree>
    <p:extLst>
      <p:ext uri="{BB962C8B-B14F-4D97-AF65-F5344CB8AC3E}">
        <p14:creationId xmlns:p14="http://schemas.microsoft.com/office/powerpoint/2010/main" val="125548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3/13/2017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3439720"/>
            <a:ext cx="27432000" cy="3136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54"/>
          <p:cNvSpPr txBox="1">
            <a:spLocks noChangeArrowheads="1"/>
          </p:cNvSpPr>
          <p:nvPr/>
        </p:nvSpPr>
        <p:spPr bwMode="auto">
          <a:xfrm>
            <a:off x="9460707" y="838200"/>
            <a:ext cx="17456943" cy="32766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marL="0" lvl="2" defTabSz="3760788">
              <a:defRPr/>
            </a:pPr>
            <a:r>
              <a:rPr lang="en-US" sz="8000" dirty="0">
                <a:solidFill>
                  <a:schemeClr val="accent1"/>
                </a:solidFill>
                <a:effectLst>
                  <a:outerShdw blurRad="38100" dist="38100" dir="2700000" algn="tl">
                    <a:srgbClr val="000000">
                      <a:alpha val="43137"/>
                    </a:srgbClr>
                  </a:outerShdw>
                </a:effectLst>
                <a:latin typeface="Myriad Pro Black Cond" pitchFamily="34" charset="0"/>
                <a:cs typeface="Bauhaus 93"/>
              </a:rPr>
              <a:t>Title of your </a:t>
            </a:r>
            <a:r>
              <a:rPr lang="en-US" sz="8000" dirty="0" smtClean="0">
                <a:solidFill>
                  <a:schemeClr val="accent1"/>
                </a:solidFill>
                <a:effectLst>
                  <a:outerShdw blurRad="38100" dist="38100" dir="2700000" algn="tl">
                    <a:srgbClr val="000000">
                      <a:alpha val="43137"/>
                    </a:srgbClr>
                  </a:outerShdw>
                </a:effectLst>
                <a:latin typeface="Myriad Pro Black Cond" pitchFamily="34" charset="0"/>
                <a:cs typeface="Bauhaus 93"/>
              </a:rPr>
              <a:t>Poster </a:t>
            </a:r>
            <a:r>
              <a:rPr lang="en-US" sz="8000" dirty="0">
                <a:solidFill>
                  <a:schemeClr val="accent1"/>
                </a:solidFill>
                <a:effectLst>
                  <a:outerShdw blurRad="38100" dist="38100" dir="2700000" algn="tl">
                    <a:srgbClr val="000000">
                      <a:alpha val="43137"/>
                    </a:srgbClr>
                  </a:outerShdw>
                </a:effectLst>
                <a:latin typeface="Myriad Pro Black Cond" pitchFamily="34" charset="0"/>
                <a:cs typeface="Bauhaus 93"/>
              </a:rPr>
              <a:t>Presentation</a:t>
            </a:r>
          </a:p>
          <a:p>
            <a:pPr marL="0" lvl="2" defTabSz="3760788">
              <a:defRPr/>
            </a:pPr>
            <a:r>
              <a:rPr lang="en-US" sz="4400" b="1" dirty="0">
                <a:solidFill>
                  <a:schemeClr val="accent1">
                    <a:lumMod val="60000"/>
                    <a:lumOff val="40000"/>
                  </a:schemeClr>
                </a:solidFill>
                <a:latin typeface="Myriad Pro Cond" pitchFamily="34" charset="0"/>
                <a:cs typeface="Bauhaus 93"/>
              </a:rPr>
              <a:t>Student Presenter’s Name(s), Major(s) or Course Name </a:t>
            </a:r>
            <a:endParaRPr lang="en-US" sz="4400" b="1" dirty="0" smtClean="0">
              <a:solidFill>
                <a:schemeClr val="accent1">
                  <a:lumMod val="60000"/>
                  <a:lumOff val="40000"/>
                </a:schemeClr>
              </a:solidFill>
              <a:latin typeface="Myriad Pro Cond" pitchFamily="34" charset="0"/>
              <a:cs typeface="Bauhaus 93"/>
            </a:endParaRPr>
          </a:p>
          <a:p>
            <a:pPr marL="0" lvl="2" defTabSz="3760788">
              <a:defRPr/>
            </a:pPr>
            <a:r>
              <a:rPr lang="en-US" sz="4400" b="1" dirty="0" smtClean="0">
                <a:solidFill>
                  <a:schemeClr val="accent1">
                    <a:lumMod val="60000"/>
                    <a:lumOff val="40000"/>
                  </a:schemeClr>
                </a:solidFill>
                <a:latin typeface="Myriad Pro Cond" pitchFamily="34" charset="0"/>
                <a:cs typeface="Bauhaus 93"/>
              </a:rPr>
              <a:t>Mentor’s </a:t>
            </a:r>
            <a:r>
              <a:rPr lang="en-US" sz="4400" b="1" dirty="0">
                <a:solidFill>
                  <a:schemeClr val="accent1">
                    <a:lumMod val="60000"/>
                    <a:lumOff val="40000"/>
                  </a:schemeClr>
                </a:solidFill>
                <a:latin typeface="Myriad Pro Cond" pitchFamily="34" charset="0"/>
                <a:cs typeface="Bauhaus 93"/>
              </a:rPr>
              <a:t>Name and Title, Department</a:t>
            </a:r>
          </a:p>
        </p:txBody>
      </p:sp>
      <p:sp>
        <p:nvSpPr>
          <p:cNvPr id="22" name="Text Box 364"/>
          <p:cNvSpPr txBox="1">
            <a:spLocks noChangeArrowheads="1"/>
          </p:cNvSpPr>
          <p:nvPr/>
        </p:nvSpPr>
        <p:spPr bwMode="auto">
          <a:xfrm>
            <a:off x="12011143" y="34849380"/>
            <a:ext cx="10809668"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r>
              <a:rPr lang="en-US" sz="2400" dirty="0">
                <a:solidFill>
                  <a:schemeClr val="bg1"/>
                </a:solidFill>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3" name="Text Box 365"/>
          <p:cNvSpPr txBox="1">
            <a:spLocks noChangeArrowheads="1"/>
          </p:cNvSpPr>
          <p:nvPr/>
        </p:nvSpPr>
        <p:spPr bwMode="auto">
          <a:xfrm>
            <a:off x="12011144" y="34050923"/>
            <a:ext cx="76581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lumMod val="75000"/>
                  </a:schemeClr>
                </a:solidFill>
                <a:latin typeface="Arial Black" panose="020B0A04020102020204" pitchFamily="34" charset="0"/>
              </a:rPr>
              <a:t>Acknowledgements</a:t>
            </a:r>
          </a:p>
        </p:txBody>
      </p:sp>
      <p:sp>
        <p:nvSpPr>
          <p:cNvPr id="58" name="Text Box 355"/>
          <p:cNvSpPr txBox="1">
            <a:spLocks noChangeArrowheads="1"/>
          </p:cNvSpPr>
          <p:nvPr/>
        </p:nvSpPr>
        <p:spPr bwMode="auto">
          <a:xfrm>
            <a:off x="1108076" y="13157772"/>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59" name="Text Box 356"/>
          <p:cNvSpPr txBox="1">
            <a:spLocks noChangeArrowheads="1"/>
          </p:cNvSpPr>
          <p:nvPr/>
        </p:nvSpPr>
        <p:spPr bwMode="auto">
          <a:xfrm>
            <a:off x="1108076" y="25818569"/>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0" name="Text Box 357"/>
          <p:cNvSpPr txBox="1">
            <a:spLocks noChangeArrowheads="1"/>
          </p:cNvSpPr>
          <p:nvPr/>
        </p:nvSpPr>
        <p:spPr bwMode="auto">
          <a:xfrm>
            <a:off x="1108076" y="6015924"/>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61" name="Text Box 361"/>
          <p:cNvSpPr txBox="1">
            <a:spLocks noChangeArrowheads="1"/>
          </p:cNvSpPr>
          <p:nvPr/>
        </p:nvSpPr>
        <p:spPr bwMode="auto">
          <a:xfrm>
            <a:off x="1108076" y="5084810"/>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62" name="Text Box 364"/>
          <p:cNvSpPr txBox="1">
            <a:spLocks noChangeArrowheads="1"/>
          </p:cNvSpPr>
          <p:nvPr/>
        </p:nvSpPr>
        <p:spPr bwMode="auto">
          <a:xfrm>
            <a:off x="15169303" y="31215116"/>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63" name="Text Box 365"/>
          <p:cNvSpPr txBox="1">
            <a:spLocks noChangeArrowheads="1"/>
          </p:cNvSpPr>
          <p:nvPr/>
        </p:nvSpPr>
        <p:spPr bwMode="auto">
          <a:xfrm>
            <a:off x="15169303" y="30292627"/>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4"/>
                </a:solidFill>
                <a:latin typeface="Arial Black" panose="020B0A04020102020204" pitchFamily="34" charset="0"/>
              </a:rPr>
              <a:t>References</a:t>
            </a:r>
          </a:p>
        </p:txBody>
      </p:sp>
      <p:sp>
        <p:nvSpPr>
          <p:cNvPr id="64" name="Text Box 368"/>
          <p:cNvSpPr txBox="1">
            <a:spLocks noChangeArrowheads="1"/>
          </p:cNvSpPr>
          <p:nvPr/>
        </p:nvSpPr>
        <p:spPr bwMode="auto">
          <a:xfrm>
            <a:off x="15169303" y="6015924"/>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65" name="Text Box 370"/>
          <p:cNvSpPr txBox="1">
            <a:spLocks noChangeArrowheads="1"/>
          </p:cNvSpPr>
          <p:nvPr/>
        </p:nvSpPr>
        <p:spPr bwMode="auto">
          <a:xfrm>
            <a:off x="15169303" y="17582507"/>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66" name="Text Box 355"/>
          <p:cNvSpPr txBox="1">
            <a:spLocks noChangeArrowheads="1"/>
          </p:cNvSpPr>
          <p:nvPr/>
        </p:nvSpPr>
        <p:spPr bwMode="auto">
          <a:xfrm>
            <a:off x="1108076" y="22301773"/>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67" name="Text Box 356"/>
          <p:cNvSpPr txBox="1">
            <a:spLocks noChangeArrowheads="1"/>
          </p:cNvSpPr>
          <p:nvPr/>
        </p:nvSpPr>
        <p:spPr bwMode="auto">
          <a:xfrm>
            <a:off x="1108076" y="30327461"/>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68" name="Chart 38"/>
          <p:cNvGraphicFramePr>
            <a:graphicFrameLocks/>
          </p:cNvGraphicFramePr>
          <p:nvPr>
            <p:extLst>
              <p:ext uri="{D42A27DB-BD31-4B8C-83A1-F6EECF244321}">
                <p14:modId xmlns:p14="http://schemas.microsoft.com/office/powerpoint/2010/main" val="261767484"/>
              </p:ext>
            </p:extLst>
          </p:nvPr>
        </p:nvGraphicFramePr>
        <p:xfrm>
          <a:off x="20828811" y="21564283"/>
          <a:ext cx="5688789" cy="3987260"/>
        </p:xfrm>
        <a:graphic>
          <a:graphicData uri="http://schemas.openxmlformats.org/drawingml/2006/chart">
            <c:chart xmlns:c="http://schemas.openxmlformats.org/drawingml/2006/chart" xmlns:r="http://schemas.openxmlformats.org/officeDocument/2006/relationships" r:id="rId2"/>
          </a:graphicData>
        </a:graphic>
      </p:graphicFrame>
      <p:sp>
        <p:nvSpPr>
          <p:cNvPr id="69" name="Text Box 355"/>
          <p:cNvSpPr txBox="1">
            <a:spLocks noChangeArrowheads="1"/>
          </p:cNvSpPr>
          <p:nvPr/>
        </p:nvSpPr>
        <p:spPr bwMode="auto">
          <a:xfrm>
            <a:off x="15169302" y="28236511"/>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70" name="TextBox 69"/>
          <p:cNvSpPr txBox="1">
            <a:spLocks noChangeArrowheads="1"/>
          </p:cNvSpPr>
          <p:nvPr/>
        </p:nvSpPr>
        <p:spPr bwMode="auto">
          <a:xfrm>
            <a:off x="15169303" y="21511199"/>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71" name="Chart 29"/>
          <p:cNvGraphicFramePr>
            <a:graphicFrameLocks/>
          </p:cNvGraphicFramePr>
          <p:nvPr>
            <p:extLst>
              <p:ext uri="{D42A27DB-BD31-4B8C-83A1-F6EECF244321}">
                <p14:modId xmlns:p14="http://schemas.microsoft.com/office/powerpoint/2010/main" val="3971715189"/>
              </p:ext>
            </p:extLst>
          </p:nvPr>
        </p:nvGraphicFramePr>
        <p:xfrm>
          <a:off x="20828810" y="25740886"/>
          <a:ext cx="5688789" cy="3137815"/>
        </p:xfrm>
        <a:graphic>
          <a:graphicData uri="http://schemas.openxmlformats.org/drawingml/2006/chart">
            <c:chart xmlns:c="http://schemas.openxmlformats.org/drawingml/2006/chart" xmlns:r="http://schemas.openxmlformats.org/officeDocument/2006/relationships" r:id="rId3"/>
          </a:graphicData>
        </a:graphic>
      </p:graphicFrame>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076" y="18130001"/>
            <a:ext cx="5214714" cy="4171771"/>
          </a:xfrm>
          <a:prstGeom prst="rect">
            <a:avLst/>
          </a:prstGeom>
          <a:ln>
            <a:solidFill>
              <a:schemeClr val="tx1"/>
            </a:solidFill>
          </a:ln>
        </p:spPr>
      </p:pic>
      <p:sp>
        <p:nvSpPr>
          <p:cNvPr id="73" name="Text Box 359"/>
          <p:cNvSpPr txBox="1">
            <a:spLocks noChangeArrowheads="1"/>
          </p:cNvSpPr>
          <p:nvPr/>
        </p:nvSpPr>
        <p:spPr bwMode="auto">
          <a:xfrm>
            <a:off x="1108076" y="24883258"/>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solidFill>
                <a:latin typeface="Arial Black" pitchFamily="34" charset="0"/>
              </a:rPr>
              <a:t>Heading 3 </a:t>
            </a:r>
            <a:r>
              <a:rPr lang="en-US" sz="3200" dirty="0">
                <a:solidFill>
                  <a:schemeClr val="accent4"/>
                </a:solidFill>
                <a:latin typeface="Arial" panose="020B0604020202020204" pitchFamily="34" charset="0"/>
                <a:cs typeface="Arial" panose="020B0604020202020204" pitchFamily="34" charset="0"/>
              </a:rPr>
              <a:t>(suggestions</a:t>
            </a:r>
            <a:r>
              <a:rPr lang="en-US" sz="3200" dirty="0" smtClean="0">
                <a:solidFill>
                  <a:schemeClr val="accent4"/>
                </a:solidFill>
                <a:latin typeface="Arial" panose="020B0604020202020204" pitchFamily="34" charset="0"/>
                <a:cs typeface="Arial" panose="020B0604020202020204" pitchFamily="34" charset="0"/>
              </a:rPr>
              <a:t>: Method or Approach)</a:t>
            </a:r>
            <a:endParaRPr lang="en-US" sz="3200" dirty="0">
              <a:solidFill>
                <a:schemeClr val="accent4"/>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4"/>
              </a:solidFill>
              <a:latin typeface="Arial Black" pitchFamily="34" charset="0"/>
            </a:endParaRPr>
          </a:p>
        </p:txBody>
      </p:sp>
      <p:sp>
        <p:nvSpPr>
          <p:cNvPr id="74" name="Text Box 360"/>
          <p:cNvSpPr txBox="1">
            <a:spLocks noChangeArrowheads="1"/>
          </p:cNvSpPr>
          <p:nvPr/>
        </p:nvSpPr>
        <p:spPr bwMode="auto">
          <a:xfrm>
            <a:off x="1108076" y="11700199"/>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2 </a:t>
            </a:r>
            <a:r>
              <a:rPr lang="en-US" sz="3200" dirty="0">
                <a:solidFill>
                  <a:schemeClr val="accent4"/>
                </a:solidFill>
                <a:latin typeface="Arial" panose="020B0604020202020204" pitchFamily="34" charset="0"/>
                <a:cs typeface="Arial" panose="020B0604020202020204" pitchFamily="34" charset="0"/>
              </a:rPr>
              <a:t>(</a:t>
            </a:r>
            <a:r>
              <a:rPr lang="en-US" sz="3200" dirty="0" smtClean="0">
                <a:solidFill>
                  <a:schemeClr val="accent4"/>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4"/>
              </a:solidFill>
              <a:latin typeface="Arial" panose="020B0604020202020204" pitchFamily="34" charset="0"/>
              <a:cs typeface="Arial" panose="020B0604020202020204" pitchFamily="34" charset="0"/>
            </a:endParaRPr>
          </a:p>
        </p:txBody>
      </p:sp>
      <p:sp>
        <p:nvSpPr>
          <p:cNvPr id="75" name="Text Box 362"/>
          <p:cNvSpPr txBox="1">
            <a:spLocks noChangeArrowheads="1"/>
          </p:cNvSpPr>
          <p:nvPr/>
        </p:nvSpPr>
        <p:spPr bwMode="auto">
          <a:xfrm>
            <a:off x="1108076" y="499047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solidFill>
                <a:latin typeface="Arial Black" pitchFamily="34" charset="0"/>
              </a:rPr>
              <a:t>Heading 1 </a:t>
            </a:r>
            <a:r>
              <a:rPr lang="en-US" sz="3200" dirty="0" smtClean="0">
                <a:solidFill>
                  <a:schemeClr val="accent4"/>
                </a:solidFill>
                <a:latin typeface="Arial" panose="020B0604020202020204" pitchFamily="34" charset="0"/>
                <a:cs typeface="Arial" panose="020B0604020202020204" pitchFamily="34" charset="0"/>
              </a:rPr>
              <a:t>(suggestion: Abstract)</a:t>
            </a:r>
            <a:endParaRPr lang="en-US" sz="3200" dirty="0">
              <a:solidFill>
                <a:schemeClr val="accent4"/>
              </a:solidFill>
              <a:latin typeface="Arial" panose="020B0604020202020204" pitchFamily="34" charset="0"/>
              <a:cs typeface="Arial" panose="020B0604020202020204" pitchFamily="34" charset="0"/>
            </a:endParaRPr>
          </a:p>
        </p:txBody>
      </p:sp>
      <p:sp>
        <p:nvSpPr>
          <p:cNvPr id="76" name="Text Box 367"/>
          <p:cNvSpPr txBox="1">
            <a:spLocks noChangeArrowheads="1"/>
          </p:cNvSpPr>
          <p:nvPr/>
        </p:nvSpPr>
        <p:spPr bwMode="auto">
          <a:xfrm>
            <a:off x="15169302" y="4990472"/>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5 </a:t>
            </a:r>
            <a:r>
              <a:rPr lang="en-US" sz="3200" dirty="0">
                <a:solidFill>
                  <a:schemeClr val="accent4"/>
                </a:solidFill>
                <a:latin typeface="Arial" panose="020B0604020202020204" pitchFamily="34" charset="0"/>
                <a:cs typeface="Arial" panose="020B0604020202020204" pitchFamily="34" charset="0"/>
              </a:rPr>
              <a:t>(suggestions: </a:t>
            </a:r>
            <a:r>
              <a:rPr lang="en-US" sz="3200" dirty="0" smtClean="0">
                <a:solidFill>
                  <a:schemeClr val="accent4"/>
                </a:solidFill>
                <a:latin typeface="Arial" panose="020B0604020202020204" pitchFamily="34" charset="0"/>
                <a:cs typeface="Arial" panose="020B0604020202020204" pitchFamily="34" charset="0"/>
              </a:rPr>
              <a:t>Interpretations of Findings)</a:t>
            </a:r>
            <a:endParaRPr lang="en-US" sz="3200" dirty="0">
              <a:solidFill>
                <a:schemeClr val="accent4"/>
              </a:solidFill>
              <a:latin typeface="Arial" panose="020B0604020202020204" pitchFamily="34" charset="0"/>
              <a:cs typeface="Arial" panose="020B0604020202020204" pitchFamily="34" charset="0"/>
            </a:endParaRPr>
          </a:p>
        </p:txBody>
      </p:sp>
      <p:sp>
        <p:nvSpPr>
          <p:cNvPr id="77" name="Text Box 369"/>
          <p:cNvSpPr txBox="1">
            <a:spLocks noChangeArrowheads="1"/>
          </p:cNvSpPr>
          <p:nvPr/>
        </p:nvSpPr>
        <p:spPr bwMode="auto">
          <a:xfrm>
            <a:off x="15169303" y="15822946"/>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6 </a:t>
            </a:r>
            <a:r>
              <a:rPr lang="en-US" sz="3200" dirty="0">
                <a:solidFill>
                  <a:schemeClr val="accent4"/>
                </a:solidFill>
                <a:latin typeface="Arial" panose="020B0604020202020204" pitchFamily="34" charset="0"/>
                <a:cs typeface="Arial" panose="020B0604020202020204" pitchFamily="34" charset="0"/>
              </a:rPr>
              <a:t>(suggestions: </a:t>
            </a:r>
            <a:r>
              <a:rPr lang="en-US" sz="3200" dirty="0" smtClean="0">
                <a:solidFill>
                  <a:schemeClr val="accent4"/>
                </a:solidFill>
                <a:latin typeface="Arial" panose="020B0604020202020204" pitchFamily="34" charset="0"/>
                <a:cs typeface="Arial" panose="020B0604020202020204" pitchFamily="34" charset="0"/>
              </a:rPr>
              <a:t>Conclusions or Recommendations)</a:t>
            </a:r>
            <a:endParaRPr lang="en-US" sz="3200" dirty="0">
              <a:solidFill>
                <a:schemeClr val="accent4"/>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4"/>
              </a:solidFill>
              <a:latin typeface="Arial Black" pitchFamily="34" charset="0"/>
            </a:endParaRPr>
          </a:p>
        </p:txBody>
      </p:sp>
      <p:sp>
        <p:nvSpPr>
          <p:cNvPr id="78" name="Text Box 359"/>
          <p:cNvSpPr txBox="1">
            <a:spLocks noChangeArrowheads="1"/>
          </p:cNvSpPr>
          <p:nvPr/>
        </p:nvSpPr>
        <p:spPr bwMode="auto">
          <a:xfrm>
            <a:off x="1108076" y="28755410"/>
            <a:ext cx="11172612" cy="150099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4 </a:t>
            </a:r>
            <a:r>
              <a:rPr lang="en-US" sz="3200" dirty="0" smtClean="0">
                <a:solidFill>
                  <a:schemeClr val="accent4"/>
                </a:solidFill>
                <a:latin typeface="Arial" panose="020B0604020202020204" pitchFamily="34" charset="0"/>
                <a:cs typeface="Arial" panose="020B0604020202020204" pitchFamily="34" charset="0"/>
              </a:rPr>
              <a:t>(suggestions</a:t>
            </a:r>
            <a:r>
              <a:rPr lang="en-US" sz="3200" dirty="0">
                <a:solidFill>
                  <a:schemeClr val="accent4"/>
                </a:solidFill>
                <a:latin typeface="Arial" panose="020B0604020202020204" pitchFamily="34" charset="0"/>
                <a:cs typeface="Arial" panose="020B0604020202020204" pitchFamily="34" charset="0"/>
              </a:rPr>
              <a:t>: </a:t>
            </a:r>
            <a:r>
              <a:rPr lang="en-US" sz="3200" dirty="0" smtClean="0">
                <a:solidFill>
                  <a:schemeClr val="accent4"/>
                </a:solidFill>
                <a:latin typeface="Arial" panose="020B0604020202020204" pitchFamily="34" charset="0"/>
                <a:cs typeface="Arial" panose="020B0604020202020204" pitchFamily="34" charset="0"/>
              </a:rPr>
              <a:t>Findings </a:t>
            </a:r>
          </a:p>
          <a:p>
            <a:pPr defTabSz="3760788">
              <a:spcBef>
                <a:spcPct val="50000"/>
              </a:spcBef>
              <a:defRPr/>
            </a:pPr>
            <a:r>
              <a:rPr lang="en-US" sz="3200" dirty="0" smtClean="0">
                <a:solidFill>
                  <a:schemeClr val="accent4"/>
                </a:solidFill>
                <a:latin typeface="Arial" panose="020B0604020202020204" pitchFamily="34" charset="0"/>
                <a:cs typeface="Arial" panose="020B0604020202020204" pitchFamily="34" charset="0"/>
              </a:rPr>
              <a:t>to Date or Results)</a:t>
            </a:r>
            <a:endParaRPr lang="en-US" sz="3200" dirty="0">
              <a:solidFill>
                <a:schemeClr val="accent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400" y="33909000"/>
            <a:ext cx="2515236" cy="2231619"/>
          </a:xfrm>
          <a:prstGeom prst="rect">
            <a:avLst/>
          </a:prstGeom>
        </p:spPr>
      </p:pic>
    </p:spTree>
    <p:extLst>
      <p:ext uri="{BB962C8B-B14F-4D97-AF65-F5344CB8AC3E}">
        <p14:creationId xmlns:p14="http://schemas.microsoft.com/office/powerpoint/2010/main" val="2448856845"/>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3F3F3F"/>
      </a:dk2>
      <a:lt2>
        <a:srgbClr val="FBEEC9"/>
      </a:lt2>
      <a:accent1>
        <a:srgbClr val="FFC42F"/>
      </a:accent1>
      <a:accent2>
        <a:srgbClr val="AD1F1F"/>
      </a:accent2>
      <a:accent3>
        <a:srgbClr val="D66714"/>
      </a:accent3>
      <a:accent4>
        <a:srgbClr val="AD1F1F"/>
      </a:accent4>
      <a:accent5>
        <a:srgbClr val="7F7F7F"/>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1E1212-527C-4380-B606-CBB83C9FC620}"/>
</file>

<file path=customXml/itemProps2.xml><?xml version="1.0" encoding="utf-8"?>
<ds:datastoreItem xmlns:ds="http://schemas.openxmlformats.org/officeDocument/2006/customXml" ds:itemID="{531D3088-20AC-4243-A7CF-6982B9722CE4}"/>
</file>

<file path=customXml/itemProps3.xml><?xml version="1.0" encoding="utf-8"?>
<ds:datastoreItem xmlns:ds="http://schemas.openxmlformats.org/officeDocument/2006/customXml" ds:itemID="{986C1976-FD88-4F0D-B1F9-228B9309A3BE}"/>
</file>

<file path=docProps/app.xml><?xml version="1.0" encoding="utf-8"?>
<Properties xmlns="http://schemas.openxmlformats.org/officeDocument/2006/extended-properties" xmlns:vt="http://schemas.openxmlformats.org/officeDocument/2006/docPropsVTypes">
  <Template/>
  <TotalTime>317</TotalTime>
  <Words>662</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Bauhaus 93</vt:lpstr>
      <vt:lpstr>Calibri</vt:lpstr>
      <vt:lpstr>Myriad Pro Black Cond</vt:lpstr>
      <vt:lpstr>Myriad Pro Cond</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23</cp:revision>
  <dcterms:created xsi:type="dcterms:W3CDTF">2012-03-16T16:35:55Z</dcterms:created>
  <dcterms:modified xsi:type="dcterms:W3CDTF">2017-03-13T21:23:51Z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